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2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9144000" cy="5143500" type="screen16x9"/>
  <p:notesSz cx="6858000" cy="9144000"/>
  <p:embeddedFontLst>
    <p:embeddedFont>
      <p:font typeface="IBM Plex Sans" panose="020B0503050203000203" pitchFamily="34" charset="0"/>
      <p:regular r:id="rId17"/>
      <p:bold r:id="rId18"/>
      <p:italic r:id="rId19"/>
      <p:boldItalic r:id="rId20"/>
    </p:embeddedFont>
    <p:embeddedFont>
      <p:font typeface="IBM Plex Sans Light" panose="020B0403050203000203" pitchFamily="34" charset="0"/>
      <p:regular r:id="rId21"/>
      <p:bold r:id="rId22"/>
      <p:italic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798" y="-25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g19e286ff318_0_4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" name="Google Shape;23;g19e286ff318_0_4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9e286ff318_0_4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19e286ff318_0_4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9e71a78cef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19e71a78cef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19e286ff318_0_4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19e286ff318_0_4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9e286ff318_0_4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19e286ff318_0_4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9e286ff318_0_4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19e286ff318_0_4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g13249a3b481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" name="Google Shape;30;g13249a3b481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gf4528ea411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" name="Google Shape;39;gf4528ea411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13b1a221f3d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" name="Google Shape;44;g13b1a221f3d_1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f4528ea411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gf4528ea411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9e286ff318_0_4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9e286ff318_0_4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19e286ff318_0_4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19e286ff318_0_4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19e71a78cef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19e71a78cef_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19e286ff318_0_4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19e286ff318_0_4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rgbClr val="081E30"/>
                </a:solidFill>
              </a:defRPr>
            </a:lvl1pPr>
            <a:lvl2pPr lvl="1" rtl="0">
              <a:buNone/>
              <a:defRPr>
                <a:solidFill>
                  <a:srgbClr val="081E30"/>
                </a:solidFill>
              </a:defRPr>
            </a:lvl2pPr>
            <a:lvl3pPr lvl="2" rtl="0">
              <a:buNone/>
              <a:defRPr>
                <a:solidFill>
                  <a:srgbClr val="081E30"/>
                </a:solidFill>
              </a:defRPr>
            </a:lvl3pPr>
            <a:lvl4pPr lvl="3" rtl="0">
              <a:buNone/>
              <a:defRPr>
                <a:solidFill>
                  <a:srgbClr val="081E30"/>
                </a:solidFill>
              </a:defRPr>
            </a:lvl4pPr>
            <a:lvl5pPr lvl="4" rtl="0">
              <a:buNone/>
              <a:defRPr>
                <a:solidFill>
                  <a:srgbClr val="081E30"/>
                </a:solidFill>
              </a:defRPr>
            </a:lvl5pPr>
            <a:lvl6pPr lvl="5" rtl="0">
              <a:buNone/>
              <a:defRPr>
                <a:solidFill>
                  <a:srgbClr val="081E30"/>
                </a:solidFill>
              </a:defRPr>
            </a:lvl6pPr>
            <a:lvl7pPr lvl="6" rtl="0">
              <a:buNone/>
              <a:defRPr>
                <a:solidFill>
                  <a:srgbClr val="081E30"/>
                </a:solidFill>
              </a:defRPr>
            </a:lvl7pPr>
            <a:lvl8pPr lvl="7" rtl="0">
              <a:buNone/>
              <a:defRPr>
                <a:solidFill>
                  <a:srgbClr val="081E30"/>
                </a:solidFill>
              </a:defRPr>
            </a:lvl8pPr>
            <a:lvl9pPr lvl="8" rtl="0">
              <a:buNone/>
              <a:defRPr>
                <a:solidFill>
                  <a:srgbClr val="081E3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>
              <a:highlight>
                <a:srgbClr val="081E30"/>
              </a:highlight>
            </a:endParaRPr>
          </a:p>
        </p:txBody>
      </p:sp>
      <p:sp>
        <p:nvSpPr>
          <p:cNvPr id="11" name="Google Shape;11;p2"/>
          <p:cNvSpPr/>
          <p:nvPr/>
        </p:nvSpPr>
        <p:spPr>
          <a:xfrm>
            <a:off x="125" y="0"/>
            <a:ext cx="9144000" cy="188700"/>
          </a:xfrm>
          <a:prstGeom prst="rect">
            <a:avLst/>
          </a:prstGeom>
          <a:solidFill>
            <a:srgbClr val="1D2D5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descrição de seção 1">
  <p:cSld name="SECTION_TITLE_AND_DESCRIPTION_1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rgbClr val="1D2D5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265500" y="1597925"/>
            <a:ext cx="4045200" cy="156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265500" y="3381901"/>
            <a:ext cx="4045200" cy="126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buNone/>
              <a:defRPr sz="1300"/>
            </a:lvl1pPr>
            <a:lvl2pPr lvl="1" rtl="0">
              <a:buNone/>
              <a:defRPr sz="1300"/>
            </a:lvl2pPr>
            <a:lvl3pPr lvl="2" rtl="0">
              <a:buNone/>
              <a:defRPr sz="1300"/>
            </a:lvl3pPr>
            <a:lvl4pPr lvl="3" rtl="0">
              <a:buNone/>
              <a:defRPr sz="1300"/>
            </a:lvl4pPr>
            <a:lvl5pPr lvl="4" rtl="0">
              <a:buNone/>
              <a:defRPr sz="1300"/>
            </a:lvl5pPr>
            <a:lvl6pPr lvl="5" rtl="0">
              <a:buNone/>
              <a:defRPr sz="1300"/>
            </a:lvl6pPr>
            <a:lvl7pPr lvl="6" rtl="0">
              <a:buNone/>
              <a:defRPr sz="1300"/>
            </a:lvl7pPr>
            <a:lvl8pPr lvl="7" rtl="0">
              <a:buNone/>
              <a:defRPr sz="1300"/>
            </a:lvl8pPr>
            <a:lvl9pPr lvl="8" rtl="0">
              <a:buNone/>
              <a:defRPr sz="1300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  <p:sp>
        <p:nvSpPr>
          <p:cNvPr id="17" name="Google Shape;17;p3"/>
          <p:cNvSpPr txBox="1"/>
          <p:nvPr/>
        </p:nvSpPr>
        <p:spPr>
          <a:xfrm>
            <a:off x="5244000" y="1597925"/>
            <a:ext cx="3228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 b="1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BUSINESS CASE</a:t>
            </a:r>
            <a:endParaRPr sz="3000" b="1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8" name="Google Shape;18;p3"/>
          <p:cNvSpPr txBox="1"/>
          <p:nvPr/>
        </p:nvSpPr>
        <p:spPr>
          <a:xfrm>
            <a:off x="5244000" y="2635925"/>
            <a:ext cx="32280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700">
                <a:solidFill>
                  <a:schemeClr val="lt1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  <a:t>Projeto Final</a:t>
            </a:r>
            <a:endParaRPr sz="2700">
              <a:solidFill>
                <a:schemeClr val="lt1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 personalizado 1 1">
  <p:cSld name="CUSTOM_1">
    <p:bg>
      <p:bgPr>
        <a:solidFill>
          <a:srgbClr val="1D2D5C"/>
        </a:solid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 personalizado 1 1 1">
  <p:cSld name="CUSTOM_1_1">
    <p:bg>
      <p:bgPr>
        <a:solidFill>
          <a:srgbClr val="1D2D5C"/>
        </a:solidFill>
        <a:effectLst/>
      </p:bgPr>
    </p:bg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</p:sldLayoutIdLst>
  <mc:AlternateContent xmlns:mc="http://schemas.openxmlformats.org/markup-compatibility/2006" xmlns:p14="http://schemas.microsoft.com/office/powerpoint/2010/main">
    <mc:Choice Requires="p14">
      <p:transition spd="slow">
        <p:push dir="r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6.png"/><Relationship Id="rId2" Type="http://schemas.openxmlformats.org/officeDocument/2006/relationships/audio" Target="../media/media7.mp3"/><Relationship Id="rId1" Type="http://schemas.microsoft.com/office/2007/relationships/media" Target="../media/media7.mp3"/><Relationship Id="rId6" Type="http://schemas.openxmlformats.org/officeDocument/2006/relationships/hyperlink" Target="http://drive.google.com/file/d/11YmZbb7MfeAm3cNyeErYh5vdj6DSwSdS/view" TargetMode="External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6.png"/><Relationship Id="rId2" Type="http://schemas.openxmlformats.org/officeDocument/2006/relationships/audio" Target="../media/media8.mp3"/><Relationship Id="rId1" Type="http://schemas.microsoft.com/office/2007/relationships/media" Target="../media/media8.mp3"/><Relationship Id="rId6" Type="http://schemas.openxmlformats.org/officeDocument/2006/relationships/hyperlink" Target="http://drive.google.com/file/d/1UhKK3VksgWAshj0-Ikd9j6JKiLMrJt28/view" TargetMode="External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9.mp3"/><Relationship Id="rId1" Type="http://schemas.microsoft.com/office/2007/relationships/media" Target="../media/media9.mp3"/><Relationship Id="rId6" Type="http://schemas.openxmlformats.org/officeDocument/2006/relationships/image" Target="../media/image2.png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0.mp3"/><Relationship Id="rId1" Type="http://schemas.microsoft.com/office/2007/relationships/media" Target="../media/media10.mp3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6" Type="http://schemas.openxmlformats.org/officeDocument/2006/relationships/image" Target="../media/image2.png"/><Relationship Id="rId5" Type="http://schemas.openxmlformats.org/officeDocument/2006/relationships/image" Target="../media/image3.jp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6" Type="http://schemas.openxmlformats.org/officeDocument/2006/relationships/image" Target="../media/image2.png"/><Relationship Id="rId5" Type="http://schemas.openxmlformats.org/officeDocument/2006/relationships/image" Target="../media/image4.jp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6.png"/><Relationship Id="rId2" Type="http://schemas.openxmlformats.org/officeDocument/2006/relationships/audio" Target="../media/media4.mp3"/><Relationship Id="rId1" Type="http://schemas.microsoft.com/office/2007/relationships/media" Target="../media/media4.mp3"/><Relationship Id="rId6" Type="http://schemas.openxmlformats.org/officeDocument/2006/relationships/hyperlink" Target="http://drive.google.com/file/d/1BJlMRMWDwJiZcxdgJRvhjBIl9i-cot_q/view" TargetMode="External"/><Relationship Id="rId5" Type="http://schemas.openxmlformats.org/officeDocument/2006/relationships/image" Target="../media/image5.jp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6.png"/><Relationship Id="rId2" Type="http://schemas.openxmlformats.org/officeDocument/2006/relationships/audio" Target="../media/media5.mp3"/><Relationship Id="rId1" Type="http://schemas.microsoft.com/office/2007/relationships/media" Target="../media/media5.mp3"/><Relationship Id="rId6" Type="http://schemas.openxmlformats.org/officeDocument/2006/relationships/hyperlink" Target="http://drive.google.com/file/d/1dk1Wts0OqrV33-YrfN0K7pzw0-8JIh98/view" TargetMode="External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6.png"/><Relationship Id="rId2" Type="http://schemas.openxmlformats.org/officeDocument/2006/relationships/audio" Target="../media/media6.mp3"/><Relationship Id="rId1" Type="http://schemas.microsoft.com/office/2007/relationships/media" Target="../media/media6.mp3"/><Relationship Id="rId6" Type="http://schemas.openxmlformats.org/officeDocument/2006/relationships/hyperlink" Target="http://drive.google.com/file/d/10H2eBFnbAvXWhBpl_ll9QvunT-lYI0Bs/view" TargetMode="External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/>
          <p:nvPr/>
        </p:nvSpPr>
        <p:spPr>
          <a:xfrm>
            <a:off x="756750" y="547650"/>
            <a:ext cx="7317000" cy="381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100" b="1" dirty="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Trabalho de Extensão</a:t>
            </a:r>
            <a:endParaRPr sz="3100" b="1" dirty="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 b="1" dirty="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IEPG 04 - MAPEAMENTO DE PROCESSOS</a:t>
            </a:r>
            <a:endParaRPr sz="1500" b="1" dirty="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1" dirty="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pt-BR" sz="1300" b="1" dirty="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Turma: 02 (2022.2)</a:t>
            </a:r>
            <a:endParaRPr sz="1300" b="1" dirty="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1" dirty="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Professor: Fabiano Leal </a:t>
            </a:r>
            <a:endParaRPr sz="1600" b="1" dirty="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 b="1" dirty="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3000" b="1" dirty="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Tema: Processo da Contabilidade </a:t>
            </a:r>
            <a:r>
              <a:rPr lang="pt-BR" sz="3000" b="1" u="sng" dirty="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Fiscal</a:t>
            </a:r>
            <a:endParaRPr sz="1900" b="1" u="sng" dirty="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 b="1" dirty="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 b="1" dirty="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 b="1" dirty="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Aluno: Ivan Leoni Vilas Bôas M:2018009073</a:t>
            </a:r>
            <a:endParaRPr sz="1900" b="1" dirty="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 b="1" dirty="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contato: ivanleoni30@unifei.edu.br</a:t>
            </a:r>
            <a:endParaRPr sz="1500" b="1" dirty="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 dirty="0">
              <a:solidFill>
                <a:schemeClr val="lt1"/>
              </a:solidFill>
            </a:endParaRPr>
          </a:p>
        </p:txBody>
      </p:sp>
      <p:pic>
        <p:nvPicPr>
          <p:cNvPr id="26" name="Google Shape;26;p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09875" y="48750"/>
            <a:ext cx="789750" cy="78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mp-slide01">
            <a:hlinkClick r:id="" action="ppaction://media"/>
            <a:extLst>
              <a:ext uri="{FF2B5EF4-FFF2-40B4-BE49-F238E27FC236}">
                <a16:creationId xmlns:a16="http://schemas.microsoft.com/office/drawing/2014/main" id="{7290B664-F9C4-46F8-91DB-9E6503628EC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45535" y="5435453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000">
                <a:solidFill>
                  <a:srgbClr val="081E30"/>
                </a:solidFill>
              </a:rPr>
              <a:t>10</a:t>
            </a:fld>
            <a:endParaRPr sz="1000">
              <a:solidFill>
                <a:srgbClr val="081E30"/>
              </a:solidFill>
              <a:highlight>
                <a:srgbClr val="081E30"/>
              </a:highlight>
            </a:endParaRPr>
          </a:p>
        </p:txBody>
      </p:sp>
      <p:sp>
        <p:nvSpPr>
          <p:cNvPr id="91" name="Google Shape;91;p15"/>
          <p:cNvSpPr txBox="1"/>
          <p:nvPr/>
        </p:nvSpPr>
        <p:spPr>
          <a:xfrm>
            <a:off x="698525" y="499225"/>
            <a:ext cx="60636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Melhorias no Processo Fiscal</a:t>
            </a:r>
            <a:endParaRPr sz="2000" b="1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92" name="Google Shape;92;p15"/>
          <p:cNvSpPr txBox="1"/>
          <p:nvPr/>
        </p:nvSpPr>
        <p:spPr>
          <a:xfrm>
            <a:off x="698525" y="1637375"/>
            <a:ext cx="8147400" cy="24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★"/>
            </a:pPr>
            <a:r>
              <a:rPr lang="pt-BR" b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Armazenar documentos  no servidor:</a:t>
            </a:r>
            <a:endParaRPr b="1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Salvar os arquivos gerados pelos contadores no servidor, sejam impostos ou relatórios, para assim evitar retrabalhos e também para agilizar o processo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</a:endParaRPr>
          </a:p>
          <a:p>
            <a:pPr marL="13716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★"/>
            </a:pPr>
            <a:r>
              <a:rPr lang="pt-BR" b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Confirmar Recebimento com cliente:</a:t>
            </a:r>
            <a:endParaRPr b="1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Para evitar o não pagamento e/ou atrasos com juros e multas.</a:t>
            </a:r>
            <a:endParaRPr sz="1200">
              <a:solidFill>
                <a:schemeClr val="dk1"/>
              </a:solidFill>
            </a:endParaRPr>
          </a:p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Caso o cliente acuse o não recebimento então as guias já salvas no servidor poderão ser enviadas ao cliente sem a necessidade de serem geradas e conferidas novamente pelo contador.</a:t>
            </a:r>
            <a:endParaRPr sz="1200">
              <a:solidFill>
                <a:schemeClr val="dk1"/>
              </a:solidFill>
            </a:endParaRPr>
          </a:p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300" b="1">
              <a:solidFill>
                <a:srgbClr val="1D2D5C"/>
              </a:solidFill>
            </a:endParaRPr>
          </a:p>
        </p:txBody>
      </p:sp>
      <p:pic>
        <p:nvPicPr>
          <p:cNvPr id="93" name="Google Shape;93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68550" y="265204"/>
            <a:ext cx="1789972" cy="1372172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5" title="mp-slide-10.mp3">
            <a:hlinkClick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0" y="5260100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mp-slide-10 (mp3cut.net)">
            <a:hlinkClick r:id="" action="ppaction://media"/>
            <a:extLst>
              <a:ext uri="{FF2B5EF4-FFF2-40B4-BE49-F238E27FC236}">
                <a16:creationId xmlns:a16="http://schemas.microsoft.com/office/drawing/2014/main" id="{60234E69-352E-4A61-9A8A-B9E409CF8AF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384158" y="54125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45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000">
                <a:solidFill>
                  <a:srgbClr val="081E30"/>
                </a:solidFill>
              </a:rPr>
              <a:t>11</a:t>
            </a:fld>
            <a:endParaRPr sz="1000">
              <a:solidFill>
                <a:srgbClr val="081E30"/>
              </a:solidFill>
              <a:highlight>
                <a:srgbClr val="081E30"/>
              </a:highlight>
            </a:endParaRPr>
          </a:p>
        </p:txBody>
      </p:sp>
      <p:pic>
        <p:nvPicPr>
          <p:cNvPr id="100" name="Google Shape;100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412" y="436925"/>
            <a:ext cx="9103175" cy="4269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6" title="melhoria-fiscal.mp3">
            <a:hlinkClick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0" y="5269600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melhoria-fiscal">
            <a:hlinkClick r:id="" action="ppaction://media"/>
            <a:extLst>
              <a:ext uri="{FF2B5EF4-FFF2-40B4-BE49-F238E27FC236}">
                <a16:creationId xmlns:a16="http://schemas.microsoft.com/office/drawing/2014/main" id="{6E4DDC81-E35F-4039-9C7D-7767067085D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352260" y="52696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01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7"/>
          <p:cNvSpPr txBox="1"/>
          <p:nvPr/>
        </p:nvSpPr>
        <p:spPr>
          <a:xfrm>
            <a:off x="626475" y="1771575"/>
            <a:ext cx="79245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800" b="1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Conclusão</a:t>
            </a:r>
            <a:endParaRPr sz="3000" b="1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  <p:transition spd="slow">
    <p:randomBar dir="vert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000">
                <a:solidFill>
                  <a:srgbClr val="081E30"/>
                </a:solidFill>
              </a:rPr>
              <a:t>13</a:t>
            </a:fld>
            <a:endParaRPr sz="1000">
              <a:solidFill>
                <a:srgbClr val="081E30"/>
              </a:solidFill>
              <a:highlight>
                <a:srgbClr val="081E30"/>
              </a:highlight>
            </a:endParaRPr>
          </a:p>
        </p:txBody>
      </p:sp>
      <p:sp>
        <p:nvSpPr>
          <p:cNvPr id="112" name="Google Shape;112;p18"/>
          <p:cNvSpPr txBox="1"/>
          <p:nvPr/>
        </p:nvSpPr>
        <p:spPr>
          <a:xfrm>
            <a:off x="698525" y="499225"/>
            <a:ext cx="60636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Conclusão</a:t>
            </a:r>
            <a:endParaRPr sz="2000" b="1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13" name="Google Shape;113;p18"/>
          <p:cNvSpPr txBox="1"/>
          <p:nvPr/>
        </p:nvSpPr>
        <p:spPr>
          <a:xfrm>
            <a:off x="611125" y="1345000"/>
            <a:ext cx="8073000" cy="25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</p:txBody>
      </p:sp>
      <p:sp>
        <p:nvSpPr>
          <p:cNvPr id="114" name="Google Shape;114;p18"/>
          <p:cNvSpPr txBox="1"/>
          <p:nvPr/>
        </p:nvSpPr>
        <p:spPr>
          <a:xfrm>
            <a:off x="611125" y="1144900"/>
            <a:ext cx="7693500" cy="29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just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 dirty="0"/>
              <a:t>Após a elaboração do BPMN </a:t>
            </a:r>
            <a:r>
              <a:rPr lang="pt-BR" b="1" dirty="0"/>
              <a:t>atual,</a:t>
            </a:r>
            <a:r>
              <a:rPr lang="pt-BR" dirty="0"/>
              <a:t> tanto a responsável Maria como os demais colaboradores aprovaram o modelo, apesar de nem todos terem o entendimento total sobre o BPMN acreditam que o modelo realizado representa a realidade atual da empresa e irão utilizá-lo para ensinar aos novos colaboradores da empresa.</a:t>
            </a:r>
            <a:endParaRPr dirty="0"/>
          </a:p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317500" algn="just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 dirty="0"/>
              <a:t>Apesar do BPMN </a:t>
            </a:r>
            <a:r>
              <a:rPr lang="pt-BR" b="1" dirty="0"/>
              <a:t>futuro</a:t>
            </a:r>
            <a:r>
              <a:rPr lang="pt-BR" dirty="0"/>
              <a:t> não trazer gastos adicionais e os colaboradores concordaram de imediato com a melhoria, irá requerer inicialmente um pequeno desafio para empresa com uma pequena mudança de cultura dos próprios colaboradores no que se refere a </a:t>
            </a:r>
            <a:r>
              <a:rPr lang="pt-BR" b="1" dirty="0"/>
              <a:t>salvar os relatórios e impostos no servidor</a:t>
            </a:r>
            <a:r>
              <a:rPr lang="pt-BR" dirty="0"/>
              <a:t>. </a:t>
            </a:r>
            <a:endParaRPr dirty="0"/>
          </a:p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317500" algn="just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 dirty="0"/>
              <a:t>Nó que tange a </a:t>
            </a:r>
            <a:r>
              <a:rPr lang="pt-BR" b="1" dirty="0"/>
              <a:t>confirmação dos impostos</a:t>
            </a:r>
            <a:r>
              <a:rPr lang="pt-BR" dirty="0"/>
              <a:t>, a empresa decidiu recentemente utilizar um sistema online para o envio dos impostos e documentos, onde o próprio sistema acusará o recebimento pelo cliente.</a:t>
            </a:r>
            <a:endParaRPr dirty="0"/>
          </a:p>
        </p:txBody>
      </p:sp>
      <p:pic>
        <p:nvPicPr>
          <p:cNvPr id="115" name="Google Shape;115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83875" y="3863175"/>
            <a:ext cx="916375" cy="916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mp-slide-13 (mp3cut.net)">
            <a:hlinkClick r:id="" action="ppaction://media"/>
            <a:extLst>
              <a:ext uri="{FF2B5EF4-FFF2-40B4-BE49-F238E27FC236}">
                <a16:creationId xmlns:a16="http://schemas.microsoft.com/office/drawing/2014/main" id="{6FBFB571-216A-421C-A5BE-05D7EDB2855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342825" y="5244067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75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9"/>
          <p:cNvSpPr txBox="1"/>
          <p:nvPr/>
        </p:nvSpPr>
        <p:spPr>
          <a:xfrm>
            <a:off x="485442" y="1993124"/>
            <a:ext cx="79245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800" b="1" dirty="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FIM</a:t>
            </a:r>
            <a:endParaRPr sz="3800" b="1" dirty="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3" name="mp-slide-14 (mp3cut.net)">
            <a:hlinkClick r:id="" action="ppaction://media"/>
            <a:extLst>
              <a:ext uri="{FF2B5EF4-FFF2-40B4-BE49-F238E27FC236}">
                <a16:creationId xmlns:a16="http://schemas.microsoft.com/office/drawing/2014/main" id="{9F01CE5D-49A2-4598-B32E-6F7FB971BC5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440342" y="5171579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1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000">
                <a:solidFill>
                  <a:srgbClr val="081E30"/>
                </a:solidFill>
              </a:rPr>
              <a:t>2</a:t>
            </a:fld>
            <a:endParaRPr sz="1000">
              <a:solidFill>
                <a:srgbClr val="081E30"/>
              </a:solidFill>
              <a:highlight>
                <a:srgbClr val="081E30"/>
              </a:highlight>
            </a:endParaRPr>
          </a:p>
        </p:txBody>
      </p:sp>
      <p:sp>
        <p:nvSpPr>
          <p:cNvPr id="33" name="Google Shape;33;p7"/>
          <p:cNvSpPr txBox="1"/>
          <p:nvPr/>
        </p:nvSpPr>
        <p:spPr>
          <a:xfrm>
            <a:off x="698525" y="499225"/>
            <a:ext cx="41754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 b="1">
                <a:latin typeface="IBM Plex Sans"/>
                <a:ea typeface="IBM Plex Sans"/>
                <a:cs typeface="IBM Plex Sans"/>
                <a:sym typeface="IBM Plex Sans"/>
              </a:rPr>
              <a:t>Sumário</a:t>
            </a:r>
            <a:endParaRPr sz="3000" b="1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4" name="Google Shape;34;p7"/>
          <p:cNvSpPr txBox="1"/>
          <p:nvPr/>
        </p:nvSpPr>
        <p:spPr>
          <a:xfrm>
            <a:off x="2533275" y="1083113"/>
            <a:ext cx="5768400" cy="377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Font typeface="IBM Plex Sans Light"/>
              <a:buChar char="●"/>
            </a:pPr>
            <a:r>
              <a:rPr lang="pt-BR" sz="1900" b="1" dirty="0">
                <a:latin typeface="IBM Plex Sans"/>
                <a:ea typeface="IBM Plex Sans"/>
                <a:cs typeface="IBM Plex Sans"/>
                <a:sym typeface="IBM Plex Sans"/>
              </a:rPr>
              <a:t>Contextualização</a:t>
            </a:r>
            <a:r>
              <a:rPr lang="pt-BR" sz="1900" dirty="0">
                <a:latin typeface="IBM Plex Sans Light"/>
                <a:ea typeface="IBM Plex Sans Light"/>
                <a:cs typeface="IBM Plex Sans Light"/>
                <a:sym typeface="IBM Plex Sans Light"/>
              </a:rPr>
              <a:t> </a:t>
            </a:r>
            <a:endParaRPr sz="1900" dirty="0">
              <a:latin typeface="IBM Plex Sans Light"/>
              <a:ea typeface="IBM Plex Sans Light"/>
              <a:cs typeface="IBM Plex Sans Light"/>
              <a:sym typeface="IBM Plex Sans Light"/>
            </a:endParaRPr>
          </a:p>
          <a:p>
            <a:pPr marL="1371600" lvl="0" indent="-336550" algn="l" rtl="0">
              <a:spcBef>
                <a:spcPts val="0"/>
              </a:spcBef>
              <a:spcAft>
                <a:spcPts val="0"/>
              </a:spcAft>
              <a:buSzPts val="1700"/>
              <a:buFont typeface="IBM Plex Sans Light"/>
              <a:buChar char="★"/>
            </a:pPr>
            <a:r>
              <a:rPr lang="pt-BR" sz="1700" dirty="0">
                <a:latin typeface="IBM Plex Sans Light"/>
                <a:ea typeface="IBM Plex Sans Light"/>
                <a:cs typeface="IBM Plex Sans Light"/>
                <a:sym typeface="IBM Plex Sans Light"/>
              </a:rPr>
              <a:t>Empresa </a:t>
            </a:r>
            <a:endParaRPr sz="1700" dirty="0">
              <a:latin typeface="IBM Plex Sans Light"/>
              <a:ea typeface="IBM Plex Sans Light"/>
              <a:cs typeface="IBM Plex Sans Light"/>
              <a:sym typeface="IBM Plex Sans Light"/>
            </a:endParaRPr>
          </a:p>
          <a:p>
            <a:pPr marL="1371600" lvl="0" indent="-336550" algn="l" rtl="0">
              <a:spcBef>
                <a:spcPts val="0"/>
              </a:spcBef>
              <a:spcAft>
                <a:spcPts val="0"/>
              </a:spcAft>
              <a:buSzPts val="1700"/>
              <a:buFont typeface="IBM Plex Sans Light"/>
              <a:buChar char="★"/>
            </a:pPr>
            <a:r>
              <a:rPr lang="pt-BR" sz="1700" dirty="0">
                <a:latin typeface="IBM Plex Sans Light"/>
                <a:ea typeface="IBM Plex Sans Light"/>
                <a:cs typeface="IBM Plex Sans Light"/>
                <a:sym typeface="IBM Plex Sans Light"/>
              </a:rPr>
              <a:t>Motivos para mapeamento do processo</a:t>
            </a:r>
            <a:endParaRPr sz="1700" dirty="0">
              <a:latin typeface="IBM Plex Sans Light"/>
              <a:ea typeface="IBM Plex Sans Light"/>
              <a:cs typeface="IBM Plex Sans Light"/>
              <a:sym typeface="IBM Plex Sans Light"/>
            </a:endParaRPr>
          </a:p>
          <a:p>
            <a:pPr marL="1371600" lvl="0" indent="-336550" algn="l" rtl="0">
              <a:spcBef>
                <a:spcPts val="0"/>
              </a:spcBef>
              <a:spcAft>
                <a:spcPts val="0"/>
              </a:spcAft>
              <a:buSzPts val="1700"/>
              <a:buFont typeface="IBM Plex Sans Light"/>
              <a:buChar char="★"/>
            </a:pPr>
            <a:r>
              <a:rPr lang="pt-BR" sz="1700" dirty="0">
                <a:latin typeface="IBM Plex Sans Light"/>
                <a:ea typeface="IBM Plex Sans Light"/>
                <a:cs typeface="IBM Plex Sans Light"/>
                <a:sym typeface="IBM Plex Sans Light"/>
              </a:rPr>
              <a:t>Entendimento do processo</a:t>
            </a:r>
            <a:endParaRPr sz="1700" dirty="0">
              <a:latin typeface="IBM Plex Sans Light"/>
              <a:ea typeface="IBM Plex Sans Light"/>
              <a:cs typeface="IBM Plex Sans Light"/>
              <a:sym typeface="IBM Plex Sans Light"/>
            </a:endParaRPr>
          </a:p>
          <a:p>
            <a:pPr marL="22860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 dirty="0">
              <a:latin typeface="IBM Plex Sans Light"/>
              <a:ea typeface="IBM Plex Sans Light"/>
              <a:cs typeface="IBM Plex Sans Light"/>
              <a:sym typeface="IBM Plex Sans Light"/>
            </a:endParaRPr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Font typeface="IBM Plex Sans"/>
              <a:buChar char="●"/>
            </a:pPr>
            <a:r>
              <a:rPr lang="pt-BR" sz="1900" b="1" dirty="0">
                <a:latin typeface="IBM Plex Sans"/>
                <a:ea typeface="IBM Plex Sans"/>
                <a:cs typeface="IBM Plex Sans"/>
                <a:sym typeface="IBM Plex Sans"/>
              </a:rPr>
              <a:t>Apresentação do BPMN atual</a:t>
            </a:r>
            <a:endParaRPr sz="1900" b="1" dirty="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1371600" lvl="0" indent="-336550" algn="l" rtl="0">
              <a:spcBef>
                <a:spcPts val="0"/>
              </a:spcBef>
              <a:spcAft>
                <a:spcPts val="0"/>
              </a:spcAft>
              <a:buSzPts val="1700"/>
              <a:buFont typeface="IBM Plex Sans Light"/>
              <a:buChar char="★"/>
            </a:pPr>
            <a:r>
              <a:rPr lang="pt-BR" sz="1700" dirty="0">
                <a:latin typeface="IBM Plex Sans Light"/>
                <a:ea typeface="IBM Plex Sans Light"/>
                <a:cs typeface="IBM Plex Sans Light"/>
                <a:sym typeface="IBM Plex Sans Light"/>
              </a:rPr>
              <a:t>Processo contábil fiscal</a:t>
            </a:r>
            <a:endParaRPr sz="1700" dirty="0">
              <a:latin typeface="IBM Plex Sans Light"/>
              <a:ea typeface="IBM Plex Sans Light"/>
              <a:cs typeface="IBM Plex Sans Light"/>
              <a:sym typeface="IBM Plex Sa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 dirty="0">
              <a:latin typeface="IBM Plex Sans Light"/>
              <a:ea typeface="IBM Plex Sans Light"/>
              <a:cs typeface="IBM Plex Sans Light"/>
              <a:sym typeface="IBM Plex Sans Light"/>
            </a:endParaRPr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Font typeface="IBM Plex Sans"/>
              <a:buChar char="●"/>
            </a:pPr>
            <a:r>
              <a:rPr lang="pt-BR" sz="1900" b="1" dirty="0">
                <a:latin typeface="IBM Plex Sans"/>
                <a:ea typeface="IBM Plex Sans"/>
                <a:cs typeface="IBM Plex Sans"/>
                <a:sym typeface="IBM Plex Sans"/>
              </a:rPr>
              <a:t>Apresentação do BPMN futuro do fiscal</a:t>
            </a:r>
            <a:endParaRPr sz="1900" b="1" dirty="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13716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IBM Plex Sans Light"/>
              <a:buChar char="★"/>
            </a:pPr>
            <a:r>
              <a:rPr lang="pt-BR" sz="1700" dirty="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  <a:t>Armazenar documentos  no servidor</a:t>
            </a:r>
            <a:endParaRPr sz="1700" dirty="0">
              <a:solidFill>
                <a:schemeClr val="dk1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  <a:p>
            <a:pPr marL="13716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IBM Plex Sans Light"/>
              <a:buChar char="★"/>
            </a:pPr>
            <a:r>
              <a:rPr lang="pt-BR" sz="1700" dirty="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  <a:t>Confirmar Recebimento com cliente</a:t>
            </a:r>
            <a:endParaRPr sz="1700" dirty="0">
              <a:solidFill>
                <a:schemeClr val="dk1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  <a:p>
            <a:pPr marL="22860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chemeClr val="dk1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BM Plex Sans"/>
              <a:buChar char="●"/>
            </a:pPr>
            <a:r>
              <a:rPr lang="pt-BR" sz="1900" b="1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Conclusão</a:t>
            </a:r>
            <a:endParaRPr sz="1900" b="1"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35" name="Google Shape;35;p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7650" y="2249513"/>
            <a:ext cx="1540551" cy="1019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mp-slide-2 (mp3cut.net)">
            <a:hlinkClick r:id="" action="ppaction://media"/>
            <a:extLst>
              <a:ext uri="{FF2B5EF4-FFF2-40B4-BE49-F238E27FC236}">
                <a16:creationId xmlns:a16="http://schemas.microsoft.com/office/drawing/2014/main" id="{80445334-D1C2-4355-8241-0013C8E0742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267200" y="51435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87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 txBox="1"/>
          <p:nvPr/>
        </p:nvSpPr>
        <p:spPr>
          <a:xfrm>
            <a:off x="1344150" y="1802250"/>
            <a:ext cx="64557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800" b="1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Contextualização</a:t>
            </a:r>
            <a:endParaRPr sz="2800">
              <a:solidFill>
                <a:schemeClr val="lt1"/>
              </a:solidFill>
            </a:endParaRPr>
          </a:p>
        </p:txBody>
      </p:sp>
    </p:spTree>
  </p:cSld>
  <p:clrMapOvr>
    <a:masterClrMapping/>
  </p:clrMapOvr>
  <p:transition spd="slow">
    <p:randomBar dir="vert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</a:t>
            </a:fld>
            <a:endParaRPr>
              <a:highlight>
                <a:srgbClr val="081E30"/>
              </a:highlight>
            </a:endParaRPr>
          </a:p>
        </p:txBody>
      </p:sp>
      <p:sp>
        <p:nvSpPr>
          <p:cNvPr id="47" name="Google Shape;47;p9"/>
          <p:cNvSpPr txBox="1"/>
          <p:nvPr/>
        </p:nvSpPr>
        <p:spPr>
          <a:xfrm>
            <a:off x="466250" y="525450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Empresa </a:t>
            </a:r>
            <a:endParaRPr/>
          </a:p>
        </p:txBody>
      </p:sp>
      <p:pic>
        <p:nvPicPr>
          <p:cNvPr id="48" name="Google Shape;48;p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21625" y="3226599"/>
            <a:ext cx="1290000" cy="1490450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9"/>
          <p:cNvSpPr txBox="1"/>
          <p:nvPr/>
        </p:nvSpPr>
        <p:spPr>
          <a:xfrm>
            <a:off x="418350" y="1136100"/>
            <a:ext cx="8307300" cy="27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048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★"/>
            </a:pPr>
            <a:r>
              <a:rPr lang="pt-BR" sz="1200" dirty="0">
                <a:solidFill>
                  <a:schemeClr val="dk1"/>
                </a:solidFill>
              </a:rPr>
              <a:t>Em atividade desde 1991 a empresa </a:t>
            </a:r>
            <a:r>
              <a:rPr lang="pt-BR" sz="1200" b="1" dirty="0">
                <a:solidFill>
                  <a:srgbClr val="1D2D5C"/>
                </a:solidFill>
              </a:rPr>
              <a:t>Contabilidade Viana Sociedade Simples Limitada</a:t>
            </a:r>
            <a:r>
              <a:rPr lang="pt-BR" sz="1200" dirty="0">
                <a:solidFill>
                  <a:schemeClr val="dk1"/>
                </a:solidFill>
              </a:rPr>
              <a:t> é um estabelecimento físico localizado em </a:t>
            </a:r>
            <a:r>
              <a:rPr lang="pt-BR" sz="1200" b="1" dirty="0">
                <a:solidFill>
                  <a:schemeClr val="dk1"/>
                </a:solidFill>
              </a:rPr>
              <a:t>Itajubá-MG</a:t>
            </a:r>
            <a:r>
              <a:rPr lang="pt-BR" sz="1200" dirty="0">
                <a:solidFill>
                  <a:schemeClr val="dk1"/>
                </a:solidFill>
              </a:rPr>
              <a:t> que apresenta como principal atividade </a:t>
            </a:r>
            <a:r>
              <a:rPr lang="pt-BR" sz="1200" b="1" dirty="0">
                <a:solidFill>
                  <a:schemeClr val="dk1"/>
                </a:solidFill>
              </a:rPr>
              <a:t>a prestação de serviços contábeis.</a:t>
            </a:r>
            <a:endParaRPr sz="1200" b="1" dirty="0">
              <a:solidFill>
                <a:schemeClr val="dk1"/>
              </a:solidFill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</a:endParaRPr>
          </a:p>
          <a:p>
            <a:pPr marL="457200" lvl="0" indent="-3048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★"/>
            </a:pPr>
            <a:r>
              <a:rPr lang="pt-BR" sz="1200" dirty="0">
                <a:solidFill>
                  <a:schemeClr val="dk1"/>
                </a:solidFill>
              </a:rPr>
              <a:t>Possui como clientes um número médio de </a:t>
            </a:r>
            <a:r>
              <a:rPr lang="pt-BR" sz="1200" b="1" dirty="0">
                <a:solidFill>
                  <a:schemeClr val="dk1"/>
                </a:solidFill>
              </a:rPr>
              <a:t>120 entidades de pessoa jurídica e 250 pessoas física</a:t>
            </a:r>
            <a:r>
              <a:rPr lang="pt-BR" sz="1200" dirty="0">
                <a:solidFill>
                  <a:schemeClr val="dk1"/>
                </a:solidFill>
              </a:rPr>
              <a:t>s da região do sul de Minas. </a:t>
            </a:r>
            <a:endParaRPr sz="1200" dirty="0">
              <a:solidFill>
                <a:schemeClr val="dk1"/>
              </a:solidFill>
            </a:endParaRPr>
          </a:p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</a:endParaRPr>
          </a:p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</a:endParaRPr>
          </a:p>
          <a:p>
            <a:pPr marL="457200" lvl="0" indent="-3048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★"/>
            </a:pPr>
            <a:r>
              <a:rPr lang="pt-BR" sz="1200" dirty="0">
                <a:solidFill>
                  <a:schemeClr val="dk1"/>
                </a:solidFill>
              </a:rPr>
              <a:t> Apresenta atualmente </a:t>
            </a:r>
            <a:r>
              <a:rPr lang="pt-BR" sz="1200" b="1" dirty="0">
                <a:solidFill>
                  <a:schemeClr val="dk1"/>
                </a:solidFill>
              </a:rPr>
              <a:t>12</a:t>
            </a:r>
            <a:r>
              <a:rPr lang="pt-BR" sz="1200" dirty="0">
                <a:solidFill>
                  <a:schemeClr val="dk1"/>
                </a:solidFill>
              </a:rPr>
              <a:t> colaboradores, além dos proprietários, onde</a:t>
            </a:r>
            <a:endParaRPr sz="1200" dirty="0">
              <a:solidFill>
                <a:schemeClr val="dk1"/>
              </a:solidFill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</a:endParaRPr>
          </a:p>
          <a:p>
            <a:pPr marL="914400" lvl="0" indent="-3048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➔"/>
            </a:pPr>
            <a:r>
              <a:rPr lang="pt-BR" sz="1200" b="1" dirty="0">
                <a:solidFill>
                  <a:schemeClr val="dk1"/>
                </a:solidFill>
              </a:rPr>
              <a:t>Três</a:t>
            </a:r>
            <a:r>
              <a:rPr lang="pt-BR" sz="1200" dirty="0">
                <a:solidFill>
                  <a:schemeClr val="dk1"/>
                </a:solidFill>
              </a:rPr>
              <a:t> colaboradores  atendem aos clientes de lucro real na área contábil  - Processo contábil</a:t>
            </a:r>
            <a:endParaRPr sz="1200" dirty="0">
              <a:solidFill>
                <a:schemeClr val="dk1"/>
              </a:solidFill>
            </a:endParaRPr>
          </a:p>
          <a:p>
            <a:pPr marL="18288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</a:endParaRPr>
          </a:p>
          <a:p>
            <a:pPr marL="914400" lvl="0" indent="-3048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➔"/>
            </a:pPr>
            <a:r>
              <a:rPr lang="pt-BR" sz="1200" b="1" dirty="0">
                <a:solidFill>
                  <a:schemeClr val="dk1"/>
                </a:solidFill>
              </a:rPr>
              <a:t>Seis </a:t>
            </a:r>
            <a:r>
              <a:rPr lang="pt-BR" sz="1200" dirty="0">
                <a:solidFill>
                  <a:schemeClr val="dk1"/>
                </a:solidFill>
              </a:rPr>
              <a:t>colaboradores atendem aos clientes de lucro real na área  fiscal - Processo Fiscal </a:t>
            </a: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</a:endParaRPr>
          </a:p>
        </p:txBody>
      </p:sp>
      <p:pic>
        <p:nvPicPr>
          <p:cNvPr id="3" name="mp-slide-3 (mp3cut.net)">
            <a:hlinkClick r:id="" action="ppaction://media"/>
            <a:extLst>
              <a:ext uri="{FF2B5EF4-FFF2-40B4-BE49-F238E27FC236}">
                <a16:creationId xmlns:a16="http://schemas.microsoft.com/office/drawing/2014/main" id="{5AAD4AE9-A0AB-4F74-B577-31311ED81DD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086447" y="5632597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73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000">
                <a:solidFill>
                  <a:srgbClr val="081E30"/>
                </a:solidFill>
              </a:rPr>
              <a:t>5</a:t>
            </a:fld>
            <a:endParaRPr sz="1000">
              <a:solidFill>
                <a:srgbClr val="081E30"/>
              </a:solidFill>
              <a:highlight>
                <a:srgbClr val="081E30"/>
              </a:highlight>
            </a:endParaRPr>
          </a:p>
        </p:txBody>
      </p:sp>
      <p:sp>
        <p:nvSpPr>
          <p:cNvPr id="56" name="Google Shape;56;p10"/>
          <p:cNvSpPr txBox="1"/>
          <p:nvPr/>
        </p:nvSpPr>
        <p:spPr>
          <a:xfrm>
            <a:off x="698525" y="499225"/>
            <a:ext cx="60636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>
                <a:latin typeface="IBM Plex Sans"/>
                <a:ea typeface="IBM Plex Sans"/>
                <a:cs typeface="IBM Plex Sans"/>
                <a:sym typeface="IBM Plex Sans"/>
              </a:rPr>
              <a:t>Motivos para o mapeamento dos processos</a:t>
            </a:r>
            <a:endParaRPr sz="2000" b="1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7" name="Google Shape;57;p10"/>
          <p:cNvSpPr txBox="1"/>
          <p:nvPr/>
        </p:nvSpPr>
        <p:spPr>
          <a:xfrm>
            <a:off x="555300" y="1062550"/>
            <a:ext cx="8033400" cy="37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0480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Char char="★"/>
            </a:pPr>
            <a:r>
              <a:rPr lang="pt-BR" sz="1200">
                <a:solidFill>
                  <a:schemeClr val="dk1"/>
                </a:solidFill>
              </a:rPr>
              <a:t>O processo fiscal e o contábil vai além da geração de impostos para empresas clientes, pois visa apresentar aos clientes e seus </a:t>
            </a:r>
            <a:r>
              <a:rPr lang="pt-BR" sz="1200" i="1">
                <a:solidFill>
                  <a:schemeClr val="dk1"/>
                </a:solidFill>
              </a:rPr>
              <a:t>stakeholders</a:t>
            </a:r>
            <a:r>
              <a:rPr lang="pt-BR" sz="1200">
                <a:solidFill>
                  <a:schemeClr val="dk1"/>
                </a:solidFill>
              </a:rPr>
              <a:t> todos os valores de seus custos, despesas, receitas, lucratividades, ativos e passivos.</a:t>
            </a:r>
            <a:endParaRPr sz="1200">
              <a:solidFill>
                <a:schemeClr val="dk1"/>
              </a:solidFill>
            </a:endParaRPr>
          </a:p>
          <a:p>
            <a:pPr marL="1371600" lvl="2" indent="-3048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</a:pPr>
            <a:r>
              <a:rPr lang="pt-BR" sz="1200">
                <a:solidFill>
                  <a:schemeClr val="dk1"/>
                </a:solidFill>
              </a:rPr>
              <a:t>Aos gestores </a:t>
            </a:r>
            <a:r>
              <a:rPr lang="pt-BR" sz="1200" b="1">
                <a:solidFill>
                  <a:schemeClr val="dk1"/>
                </a:solidFill>
              </a:rPr>
              <a:t>entenderem o estado financeiro atual</a:t>
            </a:r>
            <a:endParaRPr sz="1200" b="1">
              <a:solidFill>
                <a:schemeClr val="dk1"/>
              </a:solidFill>
            </a:endParaRPr>
          </a:p>
          <a:p>
            <a:pPr marL="1371600" lvl="2" indent="-3048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</a:pPr>
            <a:r>
              <a:rPr lang="pt-BR" sz="1200">
                <a:solidFill>
                  <a:schemeClr val="dk1"/>
                </a:solidFill>
              </a:rPr>
              <a:t>A alta direção quais d</a:t>
            </a:r>
            <a:r>
              <a:rPr lang="pt-BR" sz="1200" b="1">
                <a:solidFill>
                  <a:schemeClr val="dk1"/>
                </a:solidFill>
              </a:rPr>
              <a:t>ecisões deverão ser tomadas.</a:t>
            </a:r>
            <a:endParaRPr sz="1200" b="1">
              <a:solidFill>
                <a:schemeClr val="dk1"/>
              </a:solidFill>
            </a:endParaRPr>
          </a:p>
          <a:p>
            <a:pPr marL="1371600" lvl="2" indent="-3048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</a:pPr>
            <a:r>
              <a:rPr lang="pt-BR" sz="1200">
                <a:solidFill>
                  <a:schemeClr val="dk1"/>
                </a:solidFill>
              </a:rPr>
              <a:t>Em </a:t>
            </a:r>
            <a:r>
              <a:rPr lang="pt-BR" sz="1200" b="1">
                <a:solidFill>
                  <a:schemeClr val="dk1"/>
                </a:solidFill>
              </a:rPr>
              <a:t>regularidade com os órgãos reguladores,</a:t>
            </a:r>
            <a:endParaRPr sz="1200" b="1">
              <a:solidFill>
                <a:schemeClr val="dk1"/>
              </a:solidFill>
            </a:endParaRPr>
          </a:p>
          <a:p>
            <a:pPr marL="1371600" lvl="2" indent="-3048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</a:pPr>
            <a:r>
              <a:rPr lang="pt-BR" sz="1200" b="1">
                <a:solidFill>
                  <a:schemeClr val="dk1"/>
                </a:solidFill>
              </a:rPr>
              <a:t>Auxilia diretamente no funcionamento da organização</a:t>
            </a:r>
            <a:endParaRPr sz="1200" b="1">
              <a:solidFill>
                <a:schemeClr val="dk1"/>
              </a:solidFill>
            </a:endParaRPr>
          </a:p>
          <a:p>
            <a:pPr marL="1371600" lvl="0" indent="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200" b="1">
              <a:solidFill>
                <a:schemeClr val="dk1"/>
              </a:solidFill>
            </a:endParaRPr>
          </a:p>
          <a:p>
            <a:pPr marL="457200" lvl="0" indent="-30480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Char char="★"/>
            </a:pPr>
            <a:r>
              <a:rPr lang="pt-BR" sz="1200">
                <a:solidFill>
                  <a:schemeClr val="dk1"/>
                </a:solidFill>
              </a:rPr>
              <a:t>Para a empresa contábil estes processos são essenciais, uma vez que o negócio da empresa contempla ambos os processos nos serviços que são fornecidos aos clientes, </a:t>
            </a:r>
            <a:r>
              <a:rPr lang="pt-BR" sz="1200" b="1">
                <a:solidFill>
                  <a:schemeClr val="dk1"/>
                </a:solidFill>
              </a:rPr>
              <a:t>sem estes processos a empresa não existiria. </a:t>
            </a:r>
            <a:endParaRPr sz="1200" b="1">
              <a:solidFill>
                <a:schemeClr val="dk1"/>
              </a:solidFill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200" b="1">
              <a:solidFill>
                <a:schemeClr val="dk1"/>
              </a:solidFill>
            </a:endParaRPr>
          </a:p>
          <a:p>
            <a:pPr marL="457200" lvl="0" indent="-30480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Char char="★"/>
            </a:pPr>
            <a:r>
              <a:rPr lang="pt-BR" sz="1200">
                <a:solidFill>
                  <a:schemeClr val="dk1"/>
                </a:solidFill>
              </a:rPr>
              <a:t>Devido à alta rotatividade dos colaboradores este projeto visará elaborar o BPMN de ambos os processos para facilitar a elucidar o</a:t>
            </a:r>
            <a:r>
              <a:rPr lang="pt-BR" sz="1200" b="1">
                <a:solidFill>
                  <a:schemeClr val="dk1"/>
                </a:solidFill>
              </a:rPr>
              <a:t> aprendizado dos colaboradores iniciantes.</a:t>
            </a:r>
            <a:endParaRPr/>
          </a:p>
        </p:txBody>
      </p:sp>
      <p:pic>
        <p:nvPicPr>
          <p:cNvPr id="58" name="Google Shape;58;p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62125" y="1705348"/>
            <a:ext cx="1930999" cy="131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10" title="mp-slide-5.mp3">
            <a:hlinkClick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775" y="5284775"/>
            <a:ext cx="194425" cy="19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mp-slide-5 (mp3cut.net)">
            <a:hlinkClick r:id="" action="ppaction://media"/>
            <a:extLst>
              <a:ext uri="{FF2B5EF4-FFF2-40B4-BE49-F238E27FC236}">
                <a16:creationId xmlns:a16="http://schemas.microsoft.com/office/drawing/2014/main" id="{F4B65F3E-497C-48E5-AA7C-99CE4EACB2A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405424" y="5381987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35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000">
                <a:solidFill>
                  <a:srgbClr val="081E30"/>
                </a:solidFill>
              </a:rPr>
              <a:t>6</a:t>
            </a:fld>
            <a:endParaRPr sz="1000">
              <a:solidFill>
                <a:srgbClr val="081E30"/>
              </a:solidFill>
              <a:highlight>
                <a:srgbClr val="081E30"/>
              </a:highlight>
            </a:endParaRPr>
          </a:p>
        </p:txBody>
      </p:sp>
      <p:sp>
        <p:nvSpPr>
          <p:cNvPr id="65" name="Google Shape;65;p11"/>
          <p:cNvSpPr txBox="1"/>
          <p:nvPr/>
        </p:nvSpPr>
        <p:spPr>
          <a:xfrm>
            <a:off x="698525" y="499225"/>
            <a:ext cx="60636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>
                <a:latin typeface="IBM Plex Sans"/>
                <a:ea typeface="IBM Plex Sans"/>
                <a:cs typeface="IBM Plex Sans"/>
                <a:sym typeface="IBM Plex Sans"/>
              </a:rPr>
              <a:t>Entendimento do processo Fiscal</a:t>
            </a:r>
            <a:endParaRPr sz="2000" b="1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66" name="Google Shape;66;p11"/>
          <p:cNvSpPr txBox="1"/>
          <p:nvPr/>
        </p:nvSpPr>
        <p:spPr>
          <a:xfrm>
            <a:off x="777900" y="1317125"/>
            <a:ext cx="7761000" cy="262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A responsável da área fiscal na empresa é a </a:t>
            </a:r>
            <a:r>
              <a:rPr lang="pt-BR" sz="1200" b="1">
                <a:solidFill>
                  <a:srgbClr val="1D2D5C"/>
                </a:solidFill>
              </a:rPr>
              <a:t>Maria Aparecida de Fatima Ribeiro</a:t>
            </a:r>
            <a:r>
              <a:rPr lang="pt-BR" sz="1200">
                <a:solidFill>
                  <a:schemeClr val="dk1"/>
                </a:solidFill>
              </a:rPr>
              <a:t> que está a sete anos na empresa.</a:t>
            </a:r>
            <a:endParaRPr sz="1200">
              <a:solidFill>
                <a:schemeClr val="dk1"/>
              </a:solidFill>
            </a:endParaRPr>
          </a:p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457200" lvl="0" indent="-30480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Char char="★"/>
            </a:pPr>
            <a:r>
              <a:rPr lang="pt-BR" sz="1200">
                <a:solidFill>
                  <a:schemeClr val="dk1"/>
                </a:solidFill>
              </a:rPr>
              <a:t>A entrevista foi realizada via </a:t>
            </a:r>
            <a:r>
              <a:rPr lang="pt-BR" sz="1200" b="1" i="1">
                <a:solidFill>
                  <a:schemeClr val="dk1"/>
                </a:solidFill>
              </a:rPr>
              <a:t>whatsapp</a:t>
            </a:r>
            <a:r>
              <a:rPr lang="pt-BR" sz="1200" b="1">
                <a:solidFill>
                  <a:schemeClr val="dk1"/>
                </a:solidFill>
              </a:rPr>
              <a:t> por áudio e escrita</a:t>
            </a:r>
            <a:r>
              <a:rPr lang="pt-BR" sz="1200">
                <a:solidFill>
                  <a:schemeClr val="dk1"/>
                </a:solidFill>
              </a:rPr>
              <a:t>.</a:t>
            </a:r>
            <a:endParaRPr sz="1200">
              <a:solidFill>
                <a:schemeClr val="dk1"/>
              </a:solidFill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457200" lvl="0" indent="-30480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Char char="★"/>
            </a:pPr>
            <a:r>
              <a:rPr lang="pt-BR" sz="1200">
                <a:solidFill>
                  <a:schemeClr val="dk1"/>
                </a:solidFill>
              </a:rPr>
              <a:t>No entanto, para melhor compreensão a mesma se dispôs a mostrar </a:t>
            </a:r>
            <a:r>
              <a:rPr lang="pt-BR" sz="1200" b="1">
                <a:solidFill>
                  <a:schemeClr val="dk1"/>
                </a:solidFill>
              </a:rPr>
              <a:t>presencialmente</a:t>
            </a:r>
            <a:r>
              <a:rPr lang="pt-BR" sz="1200">
                <a:solidFill>
                  <a:schemeClr val="dk1"/>
                </a:solidFill>
              </a:rPr>
              <a:t> as etapas e atividades de todo o processo fiscal das empresas do lucro real. 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</p:txBody>
      </p:sp>
      <p:pic>
        <p:nvPicPr>
          <p:cNvPr id="67" name="Google Shape;67;p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20950" y="1876575"/>
            <a:ext cx="941600" cy="94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1" title="mp-slide-6.mp3">
            <a:hlinkClick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775" y="5251750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mp-slide-6 (mp3cut.net)">
            <a:hlinkClick r:id="" action="ppaction://media"/>
            <a:extLst>
              <a:ext uri="{FF2B5EF4-FFF2-40B4-BE49-F238E27FC236}">
                <a16:creationId xmlns:a16="http://schemas.microsoft.com/office/drawing/2014/main" id="{6AAAA95A-8CDC-4C4F-97BD-76BD1D52BA9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572000" y="540415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16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2"/>
          <p:cNvSpPr txBox="1"/>
          <p:nvPr/>
        </p:nvSpPr>
        <p:spPr>
          <a:xfrm>
            <a:off x="1156650" y="1802250"/>
            <a:ext cx="6830700" cy="130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800" b="1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BPMN Atual:</a:t>
            </a:r>
            <a:endParaRPr sz="3800" b="1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500" b="1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Contabilidade Fiscal Lucro Real</a:t>
            </a:r>
            <a:endParaRPr sz="2700" b="1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  <p:transition spd="slow">
    <p:randomBar dir="vert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000">
                <a:solidFill>
                  <a:srgbClr val="081E30"/>
                </a:solidFill>
              </a:rPr>
              <a:t>8</a:t>
            </a:fld>
            <a:endParaRPr sz="1000">
              <a:solidFill>
                <a:srgbClr val="081E30"/>
              </a:solidFill>
              <a:highlight>
                <a:srgbClr val="081E30"/>
              </a:highlight>
            </a:endParaRPr>
          </a:p>
        </p:txBody>
      </p:sp>
      <p:pic>
        <p:nvPicPr>
          <p:cNvPr id="79" name="Google Shape;79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399537"/>
            <a:ext cx="9144000" cy="434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3" title="processo-fiscal-atual.mp3">
            <a:hlinkClick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0" y="5207325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rocesso-fiscal-atual">
            <a:hlinkClick r:id="" action="ppaction://media"/>
            <a:extLst>
              <a:ext uri="{FF2B5EF4-FFF2-40B4-BE49-F238E27FC236}">
                <a16:creationId xmlns:a16="http://schemas.microsoft.com/office/drawing/2014/main" id="{645B0C7C-C339-4EB9-A74E-222E86EFD1B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437321" y="5207325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757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4"/>
          <p:cNvSpPr txBox="1"/>
          <p:nvPr/>
        </p:nvSpPr>
        <p:spPr>
          <a:xfrm>
            <a:off x="626475" y="1771575"/>
            <a:ext cx="7924500" cy="130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800" b="1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BPMN Futuro</a:t>
            </a:r>
            <a:endParaRPr sz="3800" b="1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500" b="1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Contabilidade Fiscal Lucro Real</a:t>
            </a:r>
            <a:endParaRPr sz="3800" b="1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  <p:transition spd="slow">
    <p:randomBar dir="vert"/>
  </p:transition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614</Words>
  <Application>Microsoft Office PowerPoint</Application>
  <PresentationFormat>Apresentação na tela (16:9)</PresentationFormat>
  <Paragraphs>87</Paragraphs>
  <Slides>14</Slides>
  <Notes>14</Notes>
  <HiddenSlides>0</HiddenSlides>
  <MMClips>10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14</vt:i4>
      </vt:variant>
    </vt:vector>
  </HeadingPairs>
  <TitlesOfParts>
    <vt:vector size="18" baseType="lpstr">
      <vt:lpstr>IBM Plex Sans</vt:lpstr>
      <vt:lpstr>Arial</vt:lpstr>
      <vt:lpstr>IBM Plex Sans Light</vt:lpstr>
      <vt:lpstr>Simple Light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IVAN LEONI</dc:creator>
  <cp:lastModifiedBy>ivan boas</cp:lastModifiedBy>
  <cp:revision>2</cp:revision>
  <dcterms:modified xsi:type="dcterms:W3CDTF">2022-11-22T18:59:18Z</dcterms:modified>
</cp:coreProperties>
</file>